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utorialspoint.com/front_office_management/front_office_management_introductio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608832" y="519672"/>
            <a:ext cx="6018829" cy="1489766"/>
          </a:xfrm>
          <a:prstGeom prst="rect">
            <a:avLst/>
          </a:prstGeom>
        </p:spPr>
      </p:pic>
      <p:pic>
        <p:nvPicPr>
          <p:cNvPr id="5" name="Content Placeholder 4"/>
          <p:cNvPicPr>
            <a:picLocks noGrp="1" noChangeAspect="1"/>
          </p:cNvPicPr>
          <p:nvPr>
            <p:ph idx="1"/>
          </p:nvPr>
        </p:nvPicPr>
        <p:blipFill>
          <a:blip r:embed="rId3"/>
          <a:stretch>
            <a:fillRect/>
          </a:stretch>
        </p:blipFill>
        <p:spPr>
          <a:xfrm>
            <a:off x="3706367" y="1731264"/>
            <a:ext cx="5921293" cy="4925568"/>
          </a:xfrm>
          <a:prstGeom prst="rect">
            <a:avLst/>
          </a:prstGeom>
        </p:spPr>
      </p:pic>
    </p:spTree>
    <p:extLst>
      <p:ext uri="{BB962C8B-B14F-4D97-AF65-F5344CB8AC3E}">
        <p14:creationId xmlns:p14="http://schemas.microsoft.com/office/powerpoint/2010/main" val="1775750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the convention group’s profile</a:t>
            </a:r>
            <a:br>
              <a:rPr lang="en-US" dirty="0"/>
            </a:br>
            <a:endParaRPr lang="en-US" dirty="0"/>
          </a:p>
        </p:txBody>
      </p:sp>
      <p:sp>
        <p:nvSpPr>
          <p:cNvPr id="3" name="Content Placeholder 2"/>
          <p:cNvSpPr>
            <a:spLocks noGrp="1"/>
          </p:cNvSpPr>
          <p:nvPr>
            <p:ph idx="1"/>
          </p:nvPr>
        </p:nvSpPr>
        <p:spPr/>
        <p:txBody>
          <a:bodyPr/>
          <a:lstStyle/>
          <a:p>
            <a:r>
              <a:rPr lang="en-US" dirty="0"/>
              <a:t>Review all relevant hotel reservation policies with the convention planner</a:t>
            </a:r>
          </a:p>
          <a:p>
            <a:r>
              <a:rPr lang="en-US" dirty="0"/>
              <a:t>Inform reservations agents that the convention has been scheduled, and go over the group’s reservation process</a:t>
            </a:r>
          </a:p>
          <a:p>
            <a:r>
              <a:rPr lang="en-US" dirty="0"/>
              <a:t>Produce regular reports to update the status of the convention block</a:t>
            </a:r>
          </a:p>
          <a:p>
            <a:r>
              <a:rPr lang="en-US" dirty="0"/>
              <a:t>Generate an up-to-date list of registrants at regular intervals</a:t>
            </a:r>
          </a:p>
          <a:p>
            <a:r>
              <a:rPr lang="en-US" dirty="0"/>
              <a:t>Correct errors found by the convention planner immediately</a:t>
            </a:r>
          </a:p>
          <a:p>
            <a:r>
              <a:rPr lang="en-US" dirty="0"/>
              <a:t>Confirm reservations from attendees as soon as they are received</a:t>
            </a:r>
          </a:p>
          <a:p>
            <a:r>
              <a:rPr lang="en-US" dirty="0"/>
              <a:t>Return rooms to the group’s block when cancellations are received and inform the convention planner</a:t>
            </a:r>
          </a:p>
          <a:p>
            <a:endParaRPr lang="en-US" dirty="0"/>
          </a:p>
        </p:txBody>
      </p:sp>
    </p:spTree>
    <p:extLst>
      <p:ext uri="{BB962C8B-B14F-4D97-AF65-F5344CB8AC3E}">
        <p14:creationId xmlns:p14="http://schemas.microsoft.com/office/powerpoint/2010/main" val="221472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the convention group’s profile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Distribute a final rooming list to the convention planner and all hotel staff involved with the convention</a:t>
            </a:r>
          </a:p>
          <a:p>
            <a:r>
              <a:rPr lang="en-US" dirty="0"/>
              <a:t>Large conventions sometimes require the use of rooms at more than one hotel</a:t>
            </a:r>
          </a:p>
          <a:p>
            <a:r>
              <a:rPr lang="en-US" dirty="0"/>
              <a:t>In these cases, the room requirements at the various hotels often are coordinated by a separate convention and visitor’s bureau</a:t>
            </a:r>
          </a:p>
          <a:p>
            <a:r>
              <a:rPr lang="en-US" dirty="0"/>
              <a:t>Convention and visitors bureaus may use special software to help monitor and coordinate the room reservations in the various hotels in the city/local area</a:t>
            </a:r>
          </a:p>
          <a:p>
            <a:r>
              <a:rPr lang="en-US" dirty="0"/>
              <a:t>Specify the number and types of rooms to be held in a tour group block, including rooms for drivers and guides</a:t>
            </a:r>
          </a:p>
          <a:p>
            <a:r>
              <a:rPr lang="en-US" dirty="0"/>
              <a:t>Clearly state a cut-off date</a:t>
            </a:r>
          </a:p>
          <a:p>
            <a:endParaRPr lang="en-US" dirty="0"/>
          </a:p>
        </p:txBody>
      </p:sp>
    </p:spTree>
    <p:extLst>
      <p:ext uri="{BB962C8B-B14F-4D97-AF65-F5344CB8AC3E}">
        <p14:creationId xmlns:p14="http://schemas.microsoft.com/office/powerpoint/2010/main" val="122965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the convention group’s profile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On or before the cut-off date, the tour operator should supply the hotel with a guarantee on the number of rooms the group will need, or a final rooming list if that is available</a:t>
            </a:r>
          </a:p>
          <a:p>
            <a:r>
              <a:rPr lang="en-US" dirty="0"/>
              <a:t>Specify the date by which the tour operator will provide a final rooming list (if this date is different from the cut-off date)</a:t>
            </a:r>
          </a:p>
          <a:p>
            <a:r>
              <a:rPr lang="en-US" dirty="0"/>
              <a:t>Monitor the amount of advance deposits required and their due date</a:t>
            </a:r>
          </a:p>
          <a:p>
            <a:r>
              <a:rPr lang="en-US" dirty="0"/>
              <a:t>Note on the reservation record any services and amenities the property will provide as part of the group package</a:t>
            </a:r>
          </a:p>
          <a:p>
            <a:r>
              <a:rPr lang="en-US" dirty="0"/>
              <a:t>Include on the reservation record the name and telephone number of the tour group’s representative or agent</a:t>
            </a:r>
          </a:p>
          <a:p>
            <a:r>
              <a:rPr lang="en-US" dirty="0"/>
              <a:t>Note any special group arrangements (early arrival, baggage handling, registration, and check-out procedures)</a:t>
            </a:r>
          </a:p>
          <a:p>
            <a:endParaRPr lang="en-US" dirty="0"/>
          </a:p>
        </p:txBody>
      </p:sp>
    </p:spTree>
    <p:extLst>
      <p:ext uri="{BB962C8B-B14F-4D97-AF65-F5344CB8AC3E}">
        <p14:creationId xmlns:p14="http://schemas.microsoft.com/office/powerpoint/2010/main" val="2995505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Bibliography</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err="1"/>
              <a:t>Bardi</a:t>
            </a:r>
            <a:r>
              <a:rPr lang="en-US" dirty="0"/>
              <a:t> A. James, Hotel Front Office Management (third Edition). Hoboken, New Jersey: John Wiley &amp; Sons, Inc. 2003</a:t>
            </a:r>
          </a:p>
          <a:p>
            <a:pPr>
              <a:buFont typeface="Wingdings" panose="05000000000000000000" pitchFamily="2" charset="2"/>
              <a:buChar char="Ø"/>
            </a:pPr>
            <a:r>
              <a:rPr lang="en-US" dirty="0" err="1"/>
              <a:t>Tewari</a:t>
            </a:r>
            <a:r>
              <a:rPr lang="en-US" dirty="0"/>
              <a:t> R. </a:t>
            </a:r>
            <a:r>
              <a:rPr lang="en-US" dirty="0" err="1"/>
              <a:t>Jatashankar</a:t>
            </a:r>
            <a:r>
              <a:rPr lang="en-US" dirty="0"/>
              <a:t>, Hotel Front Office Operations and Management. New Delhi ; New York : Oxford University Press, 2009.</a:t>
            </a:r>
          </a:p>
          <a:p>
            <a:pPr>
              <a:buFont typeface="Wingdings" panose="05000000000000000000" pitchFamily="2" charset="2"/>
              <a:buChar char="Ø"/>
            </a:pPr>
            <a:r>
              <a:rPr lang="en-US" dirty="0"/>
              <a:t>Confederation of Tourism and Hospitality, CHT Diploma in Hotel Management, Front Office Operations, Study Guide. London W12 8AA: BPP Learning Media Ltd, July, 2009.</a:t>
            </a:r>
          </a:p>
          <a:p>
            <a:pPr>
              <a:buFont typeface="Wingdings" panose="05000000000000000000" pitchFamily="2" charset="2"/>
              <a:buChar char="Ø"/>
            </a:pPr>
            <a:r>
              <a:rPr lang="en-US" dirty="0">
                <a:hlinkClick r:id="rId2"/>
              </a:rPr>
              <a:t>https://www.tutorialspoint.com/front_office_management/front_office_management_introduction.htm</a:t>
            </a:r>
            <a:r>
              <a:rPr lang="en-US" dirty="0"/>
              <a:t>. 2020.</a:t>
            </a:r>
          </a:p>
          <a:p>
            <a:endParaRPr lang="en-US" dirty="0"/>
          </a:p>
          <a:p>
            <a:endParaRPr lang="en-US" dirty="0"/>
          </a:p>
        </p:txBody>
      </p:sp>
    </p:spTree>
    <p:extLst>
      <p:ext uri="{BB962C8B-B14F-4D97-AF65-F5344CB8AC3E}">
        <p14:creationId xmlns:p14="http://schemas.microsoft.com/office/powerpoint/2010/main" val="310178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Arrivals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103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Reservation</a:t>
            </a:r>
            <a:br>
              <a:rPr lang="en-US" dirty="0"/>
            </a:br>
            <a:endParaRPr lang="en-US" dirty="0"/>
          </a:p>
        </p:txBody>
      </p:sp>
      <p:sp>
        <p:nvSpPr>
          <p:cNvPr id="3" name="Content Placeholder 2"/>
          <p:cNvSpPr>
            <a:spLocks noGrp="1"/>
          </p:cNvSpPr>
          <p:nvPr>
            <p:ph idx="1"/>
          </p:nvPr>
        </p:nvSpPr>
        <p:spPr/>
        <p:txBody>
          <a:bodyPr/>
          <a:lstStyle/>
          <a:p>
            <a:r>
              <a:rPr lang="en-US" dirty="0"/>
              <a:t>There is no specific number of people to be considered as a group</a:t>
            </a:r>
            <a:r>
              <a:rPr lang="en-US" dirty="0" smtClean="0"/>
              <a:t>.</a:t>
            </a:r>
          </a:p>
          <a:p>
            <a:r>
              <a:rPr lang="en-US" dirty="0"/>
              <a:t>Normally at least ten persons or more should amount of business. So, a special discount is normally allowed for them</a:t>
            </a:r>
            <a:r>
              <a:rPr lang="en-US" dirty="0" smtClean="0"/>
              <a:t>.</a:t>
            </a:r>
          </a:p>
          <a:p>
            <a:r>
              <a:rPr lang="en-US" dirty="0"/>
              <a:t>The group leader should be given special facilities; sometime his discount depends on the number of persons of the group and the length of stay. </a:t>
            </a:r>
            <a:endParaRPr lang="en-US" dirty="0" smtClean="0"/>
          </a:p>
          <a:p>
            <a:r>
              <a:rPr lang="en-US" dirty="0"/>
              <a:t>While handling group reservation, we should keep in mind finally at the last moment if the reservation is cancelled, the hotel will lose the normal business. </a:t>
            </a:r>
            <a:endParaRPr lang="en-US" dirty="0" smtClean="0"/>
          </a:p>
          <a:p>
            <a:r>
              <a:rPr lang="en-US" dirty="0"/>
              <a:t>So, considering the reliability of the company/should be taken or not.</a:t>
            </a:r>
          </a:p>
        </p:txBody>
      </p:sp>
    </p:spTree>
    <p:extLst>
      <p:ext uri="{BB962C8B-B14F-4D97-AF65-F5344CB8AC3E}">
        <p14:creationId xmlns:p14="http://schemas.microsoft.com/office/powerpoint/2010/main" val="329014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Reservation</a:t>
            </a:r>
          </a:p>
        </p:txBody>
      </p:sp>
      <p:sp>
        <p:nvSpPr>
          <p:cNvPr id="3" name="Content Placeholder 2"/>
          <p:cNvSpPr>
            <a:spLocks noGrp="1"/>
          </p:cNvSpPr>
          <p:nvPr>
            <p:ph idx="1"/>
          </p:nvPr>
        </p:nvSpPr>
        <p:spPr/>
        <p:txBody>
          <a:bodyPr/>
          <a:lstStyle/>
          <a:p>
            <a:r>
              <a:rPr lang="en-US" dirty="0"/>
              <a:t>While confirming the group reservation, it should be noted down that the party has to give at least 15 days advance condition should be there saying that equivalent to one night’s stay of the group will be charged. But this charge can be exempted considering</a:t>
            </a:r>
          </a:p>
        </p:txBody>
      </p:sp>
    </p:spTree>
    <p:extLst>
      <p:ext uri="{BB962C8B-B14F-4D97-AF65-F5344CB8AC3E}">
        <p14:creationId xmlns:p14="http://schemas.microsoft.com/office/powerpoint/2010/main" val="307674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 between the party and the hotel.</a:t>
            </a:r>
            <a:br>
              <a:rPr lang="en-US" dirty="0"/>
            </a:br>
            <a:endParaRPr lang="en-US" dirty="0"/>
          </a:p>
        </p:txBody>
      </p:sp>
      <p:sp>
        <p:nvSpPr>
          <p:cNvPr id="3" name="Content Placeholder 2"/>
          <p:cNvSpPr>
            <a:spLocks noGrp="1"/>
          </p:cNvSpPr>
          <p:nvPr>
            <p:ph idx="1"/>
          </p:nvPr>
        </p:nvSpPr>
        <p:spPr/>
        <p:txBody>
          <a:bodyPr/>
          <a:lstStyle/>
          <a:p>
            <a:r>
              <a:rPr lang="en-US" dirty="0"/>
              <a:t>Group reservations can involve a variety of contacts: guests, meeting planners, convention and visitors bureaus, tour operators, and travel agents</a:t>
            </a:r>
            <a:r>
              <a:rPr lang="en-US" dirty="0" smtClean="0"/>
              <a:t>.</a:t>
            </a:r>
          </a:p>
          <a:p>
            <a:r>
              <a:rPr lang="en-US" dirty="0"/>
              <a:t>Group reservations typically involve intermediary agents and require special handling</a:t>
            </a:r>
            <a:r>
              <a:rPr lang="en-US" dirty="0" smtClean="0"/>
              <a:t>.</a:t>
            </a:r>
          </a:p>
          <a:p>
            <a:r>
              <a:rPr lang="en-US" dirty="0"/>
              <a:t>A group’s representative deals with the hotel’s sales or reservations department. If enough rooms are available for the group, an agreed-upon number of guestrooms, called a block, is set aside for the group’s members.</a:t>
            </a:r>
          </a:p>
        </p:txBody>
      </p:sp>
    </p:spTree>
    <p:extLst>
      <p:ext uri="{BB962C8B-B14F-4D97-AF65-F5344CB8AC3E}">
        <p14:creationId xmlns:p14="http://schemas.microsoft.com/office/powerpoint/2010/main" val="193170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 between the party and the hotel.</a:t>
            </a:r>
            <a:br>
              <a:rPr lang="en-US" dirty="0"/>
            </a:br>
            <a:endParaRPr lang="en-US" dirty="0"/>
          </a:p>
        </p:txBody>
      </p:sp>
      <p:sp>
        <p:nvSpPr>
          <p:cNvPr id="3" name="Content Placeholder 2"/>
          <p:cNvSpPr>
            <a:spLocks noGrp="1"/>
          </p:cNvSpPr>
          <p:nvPr>
            <p:ph idx="1"/>
          </p:nvPr>
        </p:nvSpPr>
        <p:spPr/>
        <p:txBody>
          <a:bodyPr/>
          <a:lstStyle/>
          <a:p>
            <a:r>
              <a:rPr lang="en-US" dirty="0"/>
              <a:t>Group members may be given a special reservation identification code or reservation web address to use to reserve their rooms within the group’s assigned block</a:t>
            </a:r>
            <a:r>
              <a:rPr lang="en-US" dirty="0" smtClean="0"/>
              <a:t>.</a:t>
            </a:r>
          </a:p>
          <a:p>
            <a:r>
              <a:rPr lang="en-US" dirty="0"/>
              <a:t>As group members reserve rooms, the rooms in the group block are moved from “blocked” status to “booked” </a:t>
            </a:r>
            <a:r>
              <a:rPr lang="en-US" dirty="0" smtClean="0"/>
              <a:t>status</a:t>
            </a:r>
          </a:p>
          <a:p>
            <a:r>
              <a:rPr lang="en-US" dirty="0" err="1"/>
              <a:t>Unbooked</a:t>
            </a:r>
            <a:r>
              <a:rPr lang="en-US" dirty="0"/>
              <a:t> rooms in the group block may be released to the hotel’s available rooms inventory at a predetermined date—the cut-off date.</a:t>
            </a:r>
          </a:p>
        </p:txBody>
      </p:sp>
    </p:spTree>
    <p:extLst>
      <p:ext uri="{BB962C8B-B14F-4D97-AF65-F5344CB8AC3E}">
        <p14:creationId xmlns:p14="http://schemas.microsoft.com/office/powerpoint/2010/main" val="391920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 between the party and the hotel.</a:t>
            </a:r>
            <a:br>
              <a:rPr lang="en-US" dirty="0"/>
            </a:br>
            <a:endParaRPr lang="en-US" dirty="0"/>
          </a:p>
        </p:txBody>
      </p:sp>
      <p:sp>
        <p:nvSpPr>
          <p:cNvPr id="3" name="Content Placeholder 2"/>
          <p:cNvSpPr>
            <a:spLocks noGrp="1"/>
          </p:cNvSpPr>
          <p:nvPr>
            <p:ph idx="1"/>
          </p:nvPr>
        </p:nvSpPr>
        <p:spPr/>
        <p:txBody>
          <a:bodyPr/>
          <a:lstStyle/>
          <a:p>
            <a:r>
              <a:rPr lang="en-US" dirty="0"/>
              <a:t>A contract must be created specifying the exact number of rooms required, room rates, group arrival and departure dates, special, early arrival and late departure dates, and cut-off date. </a:t>
            </a:r>
            <a:endParaRPr lang="en-US" dirty="0" smtClean="0"/>
          </a:p>
          <a:p>
            <a:r>
              <a:rPr lang="en-US" dirty="0"/>
              <a:t>The reservations manager should double-check to be sure that the rooms are available before confirming a room block. </a:t>
            </a:r>
            <a:endParaRPr lang="en-US" dirty="0" smtClean="0"/>
          </a:p>
          <a:p>
            <a:r>
              <a:rPr lang="en-US" dirty="0"/>
              <a:t>If the group will take away rooms from transient business, the reservations manager should notify the sales or general manager of this non-group displacement.</a:t>
            </a:r>
          </a:p>
        </p:txBody>
      </p:sp>
    </p:spTree>
    <p:extLst>
      <p:ext uri="{BB962C8B-B14F-4D97-AF65-F5344CB8AC3E}">
        <p14:creationId xmlns:p14="http://schemas.microsoft.com/office/powerpoint/2010/main" val="131639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 between the party and the hotel.</a:t>
            </a:r>
            <a:br>
              <a:rPr lang="en-US" dirty="0"/>
            </a:br>
            <a:endParaRPr lang="en-US" dirty="0"/>
          </a:p>
        </p:txBody>
      </p:sp>
      <p:sp>
        <p:nvSpPr>
          <p:cNvPr id="3" name="Content Placeholder 2"/>
          <p:cNvSpPr>
            <a:spLocks noGrp="1"/>
          </p:cNvSpPr>
          <p:nvPr>
            <p:ph idx="1"/>
          </p:nvPr>
        </p:nvSpPr>
        <p:spPr/>
        <p:txBody>
          <a:bodyPr/>
          <a:lstStyle/>
          <a:p>
            <a:r>
              <a:rPr lang="en-US" dirty="0"/>
              <a:t>The reservations manager should check the group’s history with the hotel (if available) before finalizing the block; it may be possible to reduce a room block, based on the group’s history (termed a “wash down” or a “wash</a:t>
            </a:r>
            <a:r>
              <a:rPr lang="en-US" dirty="0" smtClean="0"/>
              <a:t>”).</a:t>
            </a:r>
          </a:p>
          <a:p>
            <a:r>
              <a:rPr lang="en-US" dirty="0"/>
              <a:t>The reservations manager must monitor the room availability in the block as reservations come in and adjust the room block as needed. </a:t>
            </a:r>
            <a:endParaRPr lang="en-US" dirty="0" smtClean="0"/>
          </a:p>
          <a:p>
            <a:r>
              <a:rPr lang="en-US" dirty="0"/>
              <a:t>A “definite group” has signed a sales contract; a “tentative group” has been sent a contract, but the signed contract has not been returned; the reservations manager must make sure a group is not allowed to remain in the “tentative” status for too long, jeopardizing other business.</a:t>
            </a:r>
          </a:p>
        </p:txBody>
      </p:sp>
    </p:spTree>
    <p:extLst>
      <p:ext uri="{BB962C8B-B14F-4D97-AF65-F5344CB8AC3E}">
        <p14:creationId xmlns:p14="http://schemas.microsoft.com/office/powerpoint/2010/main" val="40288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 between the party and the hotel.</a:t>
            </a:r>
            <a:br>
              <a:rPr lang="en-US" dirty="0"/>
            </a:br>
            <a:endParaRPr lang="en-US" dirty="0"/>
          </a:p>
        </p:txBody>
      </p:sp>
      <p:sp>
        <p:nvSpPr>
          <p:cNvPr id="3" name="Content Placeholder 2"/>
          <p:cNvSpPr>
            <a:spLocks noGrp="1"/>
          </p:cNvSpPr>
          <p:nvPr>
            <p:ph idx="1"/>
          </p:nvPr>
        </p:nvSpPr>
        <p:spPr/>
        <p:txBody>
          <a:bodyPr/>
          <a:lstStyle/>
          <a:p>
            <a:r>
              <a:rPr lang="en-US" dirty="0"/>
              <a:t>Some groups allow attendees to make reservations directly with the hotel, while others do not; reservations agents must honor whatever arrangements the hotel has made with the group in question</a:t>
            </a:r>
          </a:p>
          <a:p>
            <a:endParaRPr lang="en-US" dirty="0"/>
          </a:p>
        </p:txBody>
      </p:sp>
    </p:spTree>
    <p:extLst>
      <p:ext uri="{BB962C8B-B14F-4D97-AF65-F5344CB8AC3E}">
        <p14:creationId xmlns:p14="http://schemas.microsoft.com/office/powerpoint/2010/main" val="17407113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TotalTime>
  <Words>999</Words>
  <Application>Microsoft Office PowerPoint</Application>
  <PresentationFormat>Custom</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PowerPoint Presentation</vt:lpstr>
      <vt:lpstr>Group Arrivals</vt:lpstr>
      <vt:lpstr>Group Reservation </vt:lpstr>
      <vt:lpstr>Group Reservation</vt:lpstr>
      <vt:lpstr>Relation between the party and the hotel. </vt:lpstr>
      <vt:lpstr>Relation between the party and the hotel. </vt:lpstr>
      <vt:lpstr>Relation between the party and the hotel. </vt:lpstr>
      <vt:lpstr>Relation between the party and the hotel. </vt:lpstr>
      <vt:lpstr>Relation between the party and the hotel. </vt:lpstr>
      <vt:lpstr>Know the convention group’s profile </vt:lpstr>
      <vt:lpstr>Know the convention group’s profile </vt:lpstr>
      <vt:lpstr>Know the convention group’s profile </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Arrivals</dc:title>
  <dc:creator>user</dc:creator>
  <cp:lastModifiedBy>Admin</cp:lastModifiedBy>
  <cp:revision>4</cp:revision>
  <dcterms:created xsi:type="dcterms:W3CDTF">2019-12-02T06:13:48Z</dcterms:created>
  <dcterms:modified xsi:type="dcterms:W3CDTF">2020-06-27T05:12:29Z</dcterms:modified>
</cp:coreProperties>
</file>